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5" r:id="rId3"/>
    <p:sldId id="266" r:id="rId4"/>
    <p:sldId id="256" r:id="rId5"/>
    <p:sldId id="260" r:id="rId6"/>
    <p:sldId id="267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7.wmf"/><Relationship Id="rId4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19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9D17D-6C4C-4D86-86D1-C28FB739E7C3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D705E-5C47-4F45-962B-249A2CB7FE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52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D705E-5C47-4F45-962B-249A2CB7FE1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14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07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48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05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3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53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0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61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31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D4E0-9FD4-4BA2-9B9B-9E265AE3EB9A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48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0.wmf"/><Relationship Id="rId5" Type="http://schemas.openxmlformats.org/officeDocument/2006/relationships/image" Target="../media/image19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3891" y="3101102"/>
            <a:ext cx="9504218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ПОСТРОЕНИЯ МОДЕЛЕЙ ВРЕМЕННЫХ РЯДОВ</a:t>
            </a: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0727" y="929988"/>
            <a:ext cx="300297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ru-RU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</a:t>
            </a:r>
          </a:p>
        </p:txBody>
      </p:sp>
    </p:spTree>
    <p:extLst>
      <p:ext uri="{BB962C8B-B14F-4D97-AF65-F5344CB8AC3E}">
        <p14:creationId xmlns:p14="http://schemas.microsoft.com/office/powerpoint/2010/main" val="2971282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73A291-32DB-4EF5-B085-56B92109279B}"/>
              </a:ext>
            </a:extLst>
          </p:cNvPr>
          <p:cNvSpPr/>
          <p:nvPr/>
        </p:nvSpPr>
        <p:spPr>
          <a:xfrm>
            <a:off x="498761" y="767714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Оценку тесноты связи рассчитаем с помощью индекса корреляции: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318800F-4077-4181-846E-C8D40E8B5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189950"/>
              </p:ext>
            </p:extLst>
          </p:nvPr>
        </p:nvGraphicFramePr>
        <p:xfrm>
          <a:off x="2933141" y="1738987"/>
          <a:ext cx="6325714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4051300" imgH="723900" progId="Equation.DSMT4">
                  <p:embed/>
                </p:oleObj>
              </mc:Choice>
              <mc:Fallback>
                <p:oleObj name="Equation" r:id="rId3" imgW="4051300" imgH="7239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141" y="1738987"/>
                        <a:ext cx="6325714" cy="1130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082A463-EFC8-4765-B256-4AE86CD6E025}"/>
              </a:ext>
            </a:extLst>
          </p:cNvPr>
          <p:cNvSpPr/>
          <p:nvPr/>
        </p:nvSpPr>
        <p:spPr>
          <a:xfrm>
            <a:off x="498762" y="3258742"/>
            <a:ext cx="11194473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со шкалой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Чеддока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связь между факторами по полученной модели можно охарактеризовать как высокую.</a:t>
            </a: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463" algn="just" fontAlgn="base">
              <a:spcBef>
                <a:spcPct val="0"/>
              </a:spcBef>
            </a:pP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Исходя из полученных значений индекса корреляции и линейного коэффициента корреляции, можно сделать вывод о том, что данную зависимость лучше всего описать линейной моделью, так как значение линейного коэффициента корреляции больше. Следовательно, в качестве теоретических значений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000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будем использовать значения  , полученные в линейной модели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82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5A19A42D-4983-43E5-8CA9-B7BFFD14D483}"/>
              </a:ext>
            </a:extLst>
          </p:cNvPr>
          <p:cNvGrpSpPr/>
          <p:nvPr/>
        </p:nvGrpSpPr>
        <p:grpSpPr>
          <a:xfrm>
            <a:off x="346360" y="915725"/>
            <a:ext cx="11194473" cy="432713"/>
            <a:chOff x="498761" y="766801"/>
            <a:chExt cx="11194473" cy="432713"/>
          </a:xfrm>
        </p:grpSpPr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C89C4129-8001-4444-997D-AAE60D674223}"/>
                </a:ext>
              </a:extLst>
            </p:cNvPr>
            <p:cNvSpPr/>
            <p:nvPr/>
          </p:nvSpPr>
          <p:spPr>
            <a:xfrm>
              <a:off x="498761" y="767714"/>
              <a:ext cx="11194473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Определим индексы сезонности по формуле: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10502E8F-349E-4C15-8EA7-3E9BBF5D383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8206428"/>
                </p:ext>
              </p:extLst>
            </p:nvPr>
          </p:nvGraphicFramePr>
          <p:xfrm>
            <a:off x="6095997" y="768627"/>
            <a:ext cx="2671499" cy="43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4" name="Equation" r:id="rId3" imgW="1968500" imgH="317500" progId="Equation.DSMT4">
                    <p:embed/>
                  </p:oleObj>
                </mc:Choice>
                <mc:Fallback>
                  <p:oleObj name="Equation" r:id="rId3" imgW="1968500" imgH="3175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5997" y="768627"/>
                          <a:ext cx="2671499" cy="430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D6C4EF6-AC65-4A77-B94F-7823830E1E3D}"/>
                </a:ext>
              </a:extLst>
            </p:cNvPr>
            <p:cNvSpPr/>
            <p:nvPr/>
          </p:nvSpPr>
          <p:spPr>
            <a:xfrm>
              <a:off x="8767496" y="766801"/>
              <a:ext cx="669639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где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E501EE5D-F060-47CE-8DF3-75FB6AC4196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7382791"/>
                </p:ext>
              </p:extLst>
            </p:nvPr>
          </p:nvGraphicFramePr>
          <p:xfrm>
            <a:off x="9325642" y="814871"/>
            <a:ext cx="1012807" cy="3347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5" name="Equation" r:id="rId5" imgW="482391" imgH="203112" progId="Equation.DSMT4">
                    <p:embed/>
                  </p:oleObj>
                </mc:Choice>
                <mc:Fallback>
                  <p:oleObj name="Equation" r:id="rId5" imgW="482391" imgH="203112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25642" y="814871"/>
                          <a:ext cx="1012807" cy="33474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6057F4-A141-4981-90F8-B166BE973219}"/>
              </a:ext>
            </a:extLst>
          </p:cNvPr>
          <p:cNvSpPr/>
          <p:nvPr/>
        </p:nvSpPr>
        <p:spPr>
          <a:xfrm>
            <a:off x="346361" y="1607883"/>
            <a:ext cx="55972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Составим расчетную таблицу: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1C5A07BA-C3F2-41D0-B6CA-930B4A590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712558"/>
              </p:ext>
            </p:extLst>
          </p:nvPr>
        </p:nvGraphicFramePr>
        <p:xfrm>
          <a:off x="498761" y="2423636"/>
          <a:ext cx="6576695" cy="3962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959485">
                  <a:extLst>
                    <a:ext uri="{9D8B030D-6E8A-4147-A177-3AD203B41FA5}">
                      <a16:colId xmlns:a16="http://schemas.microsoft.com/office/drawing/2014/main" val="36292686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340178904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2750363873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3561680873"/>
                    </a:ext>
                  </a:extLst>
                </a:gridCol>
                <a:gridCol w="1355090">
                  <a:extLst>
                    <a:ext uri="{9D8B030D-6E8A-4147-A177-3AD203B41FA5}">
                      <a16:colId xmlns:a16="http://schemas.microsoft.com/office/drawing/2014/main" val="3721285387"/>
                    </a:ext>
                  </a:extLst>
                </a:gridCol>
              </a:tblGrid>
              <a:tr h="2647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89007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2142,205128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2053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2303,516317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0,7858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074432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2464,827506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1,1283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6395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2626,138695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1,0944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734569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2787,449883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0,9661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6707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2948,761072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1,0167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3677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3110,072261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8899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3271,38345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1,0072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34703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3432,694639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0,9695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36227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3594,005828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6909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3755,317016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0,9895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9251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3916,628205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1,0065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180271"/>
                  </a:ext>
                </a:extLst>
              </a:tr>
            </a:tbl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B32DC22D-C8FD-4456-96EC-6EF88C2AF1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536350"/>
              </p:ext>
            </p:extLst>
          </p:nvPr>
        </p:nvGraphicFramePr>
        <p:xfrm>
          <a:off x="3362073" y="2362295"/>
          <a:ext cx="262040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152268" imgH="203024" progId="Equation.DSMT4">
                  <p:embed/>
                </p:oleObj>
              </mc:Choice>
              <mc:Fallback>
                <p:oleObj name="Equation" r:id="rId7" imgW="152268" imgH="2030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073" y="2362295"/>
                        <a:ext cx="262040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F196ABE2-1A9A-4CDE-8147-6773DD354B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389394"/>
              </p:ext>
            </p:extLst>
          </p:nvPr>
        </p:nvGraphicFramePr>
        <p:xfrm>
          <a:off x="4781527" y="2382184"/>
          <a:ext cx="466519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9" imgW="190335" imgH="215713" progId="Equation.DSMT4">
                  <p:embed/>
                </p:oleObj>
              </mc:Choice>
              <mc:Fallback>
                <p:oleObj name="Equation" r:id="rId9" imgW="190335" imgH="21571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27" y="2382184"/>
                        <a:ext cx="466519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9CB51A95-6640-4B18-BB98-E377F1AB0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021726"/>
              </p:ext>
            </p:extLst>
          </p:nvPr>
        </p:nvGraphicFramePr>
        <p:xfrm>
          <a:off x="6045594" y="2388773"/>
          <a:ext cx="637116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1" imgW="393359" imgH="215713" progId="Equation.DSMT4">
                  <p:embed/>
                </p:oleObj>
              </mc:Choice>
              <mc:Fallback>
                <p:oleObj name="Equation" r:id="rId11" imgW="393359" imgH="21571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594" y="2388773"/>
                        <a:ext cx="637116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195E1396-C6E9-4F45-A824-9929B93625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412616"/>
              </p:ext>
            </p:extLst>
          </p:nvPr>
        </p:nvGraphicFramePr>
        <p:xfrm>
          <a:off x="7939647" y="2551822"/>
          <a:ext cx="3644737" cy="3390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3" imgW="2184400" imgH="2032000" progId="Equation.DSMT4">
                  <p:embed/>
                </p:oleObj>
              </mc:Choice>
              <mc:Fallback>
                <p:oleObj name="Equation" r:id="rId13" imgW="2184400" imgH="2032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9647" y="2551822"/>
                        <a:ext cx="3644737" cy="33904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4485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394E6D-5818-4E9C-992E-914E1C9949F8}"/>
              </a:ext>
            </a:extLst>
          </p:cNvPr>
          <p:cNvSpPr/>
          <p:nvPr/>
        </p:nvSpPr>
        <p:spPr>
          <a:xfrm>
            <a:off x="498763" y="356510"/>
            <a:ext cx="111944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Определим прогнозное значение показателей объемов оказанных платных услуг населению по каждому кварталу на 2007 год.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472663A-B347-4170-A203-4E4090A80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177910"/>
              </p:ext>
            </p:extLst>
          </p:nvPr>
        </p:nvGraphicFramePr>
        <p:xfrm>
          <a:off x="3267359" y="1020002"/>
          <a:ext cx="5419440" cy="3641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3987800" imgH="2679700" progId="Equation.DSMT4">
                  <p:embed/>
                </p:oleObj>
              </mc:Choice>
              <mc:Fallback>
                <p:oleObj name="Equation" r:id="rId3" imgW="3987800" imgH="2679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359" y="1020002"/>
                        <a:ext cx="5419440" cy="36417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B675B81-AD44-4DD1-98EB-E3E31A074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008838"/>
              </p:ext>
            </p:extLst>
          </p:nvPr>
        </p:nvGraphicFramePr>
        <p:xfrm>
          <a:off x="3580337" y="4971091"/>
          <a:ext cx="4793483" cy="173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3581400" imgH="1295400" progId="Equation.DSMT4">
                  <p:embed/>
                </p:oleObj>
              </mc:Choice>
              <mc:Fallback>
                <p:oleObj name="Equation" r:id="rId5" imgW="3581400" imgH="1295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0337" y="4971091"/>
                        <a:ext cx="4793483" cy="1733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061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5C5FAB-6541-4349-9023-3E451C065956}"/>
              </a:ext>
            </a:extLst>
          </p:cNvPr>
          <p:cNvSpPr/>
          <p:nvPr/>
        </p:nvSpPr>
        <p:spPr>
          <a:xfrm>
            <a:off x="4828152" y="-4726"/>
            <a:ext cx="25356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Исходные данные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46A0D1C-8FC9-4AB6-85D3-5EBF2E7D15B1}"/>
              </a:ext>
            </a:extLst>
          </p:cNvPr>
          <p:cNvSpPr/>
          <p:nvPr/>
        </p:nvSpPr>
        <p:spPr>
          <a:xfrm>
            <a:off x="139700" y="399362"/>
            <a:ext cx="119388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данным за 3 года об объеме платных услуг, оказанных населению, представленным в разрезе кварталов, оценить внутригодовые сезонные колебания с помощью </a:t>
            </a:r>
            <a:r>
              <a:rPr lang="ru-RU" sz="20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индексов сезонности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сделать прогноз исследуемого показателя на следующий год. В ходе решения задачи необходимо: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E7902B1-B352-4CFF-A3AC-765ED4654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93667"/>
              </p:ext>
            </p:extLst>
          </p:nvPr>
        </p:nvGraphicFramePr>
        <p:xfrm>
          <a:off x="308551" y="2255822"/>
          <a:ext cx="3653939" cy="44053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20048">
                  <a:extLst>
                    <a:ext uri="{9D8B030D-6E8A-4147-A177-3AD203B41FA5}">
                      <a16:colId xmlns:a16="http://schemas.microsoft.com/office/drawing/2014/main" val="3998016564"/>
                    </a:ext>
                  </a:extLst>
                </a:gridCol>
                <a:gridCol w="1220048">
                  <a:extLst>
                    <a:ext uri="{9D8B030D-6E8A-4147-A177-3AD203B41FA5}">
                      <a16:colId xmlns:a16="http://schemas.microsoft.com/office/drawing/2014/main" val="4019688572"/>
                    </a:ext>
                  </a:extLst>
                </a:gridCol>
                <a:gridCol w="1213843">
                  <a:extLst>
                    <a:ext uri="{9D8B030D-6E8A-4147-A177-3AD203B41FA5}">
                      <a16:colId xmlns:a16="http://schemas.microsoft.com/office/drawing/2014/main" val="2784173772"/>
                    </a:ext>
                  </a:extLst>
                </a:gridCol>
              </a:tblGrid>
              <a:tr h="63010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Год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Квартал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Объем </a:t>
                      </a:r>
                      <a:b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</a:b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услуг, млн руб.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458292"/>
                  </a:ext>
                </a:extLst>
              </a:tr>
              <a:tr h="281767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2004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2228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339780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1810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385178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2781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127820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2874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0246787"/>
                  </a:ext>
                </a:extLst>
              </a:tr>
              <a:tr h="281767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2005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2693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360713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2998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233868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3050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356615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3295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461228"/>
                  </a:ext>
                </a:extLst>
              </a:tr>
              <a:tr h="281767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2006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3328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6197872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3638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964865"/>
                  </a:ext>
                </a:extLst>
              </a:tr>
              <a:tr h="240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3716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193920"/>
                  </a:ext>
                </a:extLst>
              </a:tr>
              <a:tr h="281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3942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957400"/>
                  </a:ext>
                </a:extLst>
              </a:tr>
              <a:tr h="28176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  <a:sym typeface="Symbol" panose="05050102010706020507" pitchFamily="18" charset="2"/>
                        </a:rPr>
                        <a:t>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36353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448339"/>
                  </a:ext>
                </a:extLst>
              </a:tr>
            </a:tbl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F48FD52-2764-430B-9BB2-707AE042C1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687253"/>
              </p:ext>
            </p:extLst>
          </p:nvPr>
        </p:nvGraphicFramePr>
        <p:xfrm>
          <a:off x="755207" y="6321832"/>
          <a:ext cx="404166" cy="344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66469" imgH="241091" progId="Equation.DSMT4">
                  <p:embed/>
                </p:oleObj>
              </mc:Choice>
              <mc:Fallback>
                <p:oleObj name="Equation" r:id="rId3" imgW="266469" imgH="24109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207" y="6321832"/>
                        <a:ext cx="404166" cy="344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848F0F7-3783-4F64-A49B-D97761BF97FE}"/>
              </a:ext>
            </a:extLst>
          </p:cNvPr>
          <p:cNvSpPr/>
          <p:nvPr/>
        </p:nvSpPr>
        <p:spPr>
          <a:xfrm>
            <a:off x="4228394" y="1320529"/>
            <a:ext cx="78239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1) установить (классифицировать) временной ряд на наличие тенденции, то есть выяснить, является ли он стационарным или нестационарным с помощью коэффициента рангов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Спирмена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2) в случае, если ряд является: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а) стационарным, то индекс сезонности определить как отношение средних уровней ряда  в соответствующем периоде к общей средней;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б) нестационарным, то использовать альтернативный способ расчета индексов сезонности. При этом необходимые теоретические значения уровней определить на основании аналитического выравнивания. Сравнить теоретические значения, получаемые по линейному уравнению тренда 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и по степенному</a:t>
            </a:r>
          </a:p>
        </p:txBody>
      </p:sp>
      <p:graphicFrame>
        <p:nvGraphicFramePr>
          <p:cNvPr id="23" name="Объект 22">
            <a:extLst>
              <a:ext uri="{FF2B5EF4-FFF2-40B4-BE49-F238E27FC236}">
                <a16:creationId xmlns:a16="http://schemas.microsoft.com/office/drawing/2014/main" id="{6E46EF34-5E1C-4E2C-A8EA-AD3D4F5B79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061772"/>
              </p:ext>
            </p:extLst>
          </p:nvPr>
        </p:nvGraphicFramePr>
        <p:xfrm>
          <a:off x="6368903" y="4401920"/>
          <a:ext cx="1446028" cy="36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117600" imgH="279400" progId="Equation.DSMT4">
                  <p:embed/>
                </p:oleObj>
              </mc:Choice>
              <mc:Fallback>
                <p:oleObj name="Equation" r:id="rId5" imgW="1117600" imgH="2794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03" y="4401920"/>
                        <a:ext cx="1446028" cy="3615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8B972802-A064-4127-B139-3770860AF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703372"/>
              </p:ext>
            </p:extLst>
          </p:nvPr>
        </p:nvGraphicFramePr>
        <p:xfrm>
          <a:off x="6244857" y="4704485"/>
          <a:ext cx="1286750" cy="41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952087" imgH="304668" progId="Equation.DSMT4">
                  <p:embed/>
                </p:oleObj>
              </mc:Choice>
              <mc:Fallback>
                <p:oleObj name="Equation" r:id="rId7" imgW="952087" imgH="304668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4857" y="4704485"/>
                        <a:ext cx="1286750" cy="4117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AF775A6-FBAA-4356-A6E8-88105BFA9B74}"/>
              </a:ext>
            </a:extLst>
          </p:cNvPr>
          <p:cNvSpPr/>
          <p:nvPr/>
        </p:nvSpPr>
        <p:spPr>
          <a:xfrm>
            <a:off x="4228394" y="5106181"/>
            <a:ext cx="7850192" cy="1687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Выбрать наилучший с точки зрения статистической корректности ряд, характеризующий основную тенденцию;</a:t>
            </a: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3) осуществить прогнозирование объема оказываемых платных услуг на следующий год с учетом сезонных колебаний по мультипликативной модели.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E205A75-CD2A-4C0B-BE03-6FD5DA705A30}"/>
              </a:ext>
            </a:extLst>
          </p:cNvPr>
          <p:cNvSpPr/>
          <p:nvPr/>
        </p:nvSpPr>
        <p:spPr>
          <a:xfrm>
            <a:off x="266700" y="1819113"/>
            <a:ext cx="3365023" cy="370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1 – Исходные данные.</a:t>
            </a:r>
            <a:endParaRPr lang="ru-RU" sz="160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502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5C5FAB-6541-4349-9023-3E451C065956}"/>
              </a:ext>
            </a:extLst>
          </p:cNvPr>
          <p:cNvSpPr/>
          <p:nvPr/>
        </p:nvSpPr>
        <p:spPr>
          <a:xfrm>
            <a:off x="5429501" y="171311"/>
            <a:ext cx="1328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Решение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46A0D1C-8FC9-4AB6-85D3-5EBF2E7D15B1}"/>
              </a:ext>
            </a:extLst>
          </p:cNvPr>
          <p:cNvSpPr/>
          <p:nvPr/>
        </p:nvSpPr>
        <p:spPr>
          <a:xfrm>
            <a:off x="218149" y="618635"/>
            <a:ext cx="117647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первоначальном этапе определим коэффициент рангов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Спирмена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для чего составим следующую расчетную таблицу: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E7902B1-B352-4CFF-A3AC-765ED4654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555290"/>
              </p:ext>
            </p:extLst>
          </p:nvPr>
        </p:nvGraphicFramePr>
        <p:xfrm>
          <a:off x="218149" y="2222863"/>
          <a:ext cx="6172835" cy="40965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998855">
                  <a:extLst>
                    <a:ext uri="{9D8B030D-6E8A-4147-A177-3AD203B41FA5}">
                      <a16:colId xmlns:a16="http://schemas.microsoft.com/office/drawing/2014/main" val="3998016564"/>
                    </a:ext>
                  </a:extLst>
                </a:gridCol>
                <a:gridCol w="998855">
                  <a:extLst>
                    <a:ext uri="{9D8B030D-6E8A-4147-A177-3AD203B41FA5}">
                      <a16:colId xmlns:a16="http://schemas.microsoft.com/office/drawing/2014/main" val="4019688572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784173772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31008798"/>
                    </a:ext>
                  </a:extLst>
                </a:gridCol>
                <a:gridCol w="1100455">
                  <a:extLst>
                    <a:ext uri="{9D8B030D-6E8A-4147-A177-3AD203B41FA5}">
                      <a16:colId xmlns:a16="http://schemas.microsoft.com/office/drawing/2014/main" val="3980076767"/>
                    </a:ext>
                  </a:extLst>
                </a:gridCol>
                <a:gridCol w="1100455">
                  <a:extLst>
                    <a:ext uri="{9D8B030D-6E8A-4147-A177-3AD203B41FA5}">
                      <a16:colId xmlns:a16="http://schemas.microsoft.com/office/drawing/2014/main" val="1395535494"/>
                    </a:ext>
                  </a:extLst>
                </a:gridCol>
              </a:tblGrid>
              <a:tr h="35032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</a:t>
                      </a:r>
                      <a:b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услуг, млн руб.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458292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2228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339780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385178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127820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0246787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360713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2998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233868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356615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3295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461228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3328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6197872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3638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964865"/>
                  </a:ext>
                </a:extLst>
              </a:tr>
              <a:tr h="215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3716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193920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95740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36353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448339"/>
                  </a:ext>
                </a:extLst>
              </a:tr>
            </a:tbl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C3DB492-2DC4-4B60-809A-2FD7C5E450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455815"/>
              </p:ext>
            </p:extLst>
          </p:nvPr>
        </p:nvGraphicFramePr>
        <p:xfrm>
          <a:off x="3524602" y="2419624"/>
          <a:ext cx="266700" cy="369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65028" imgH="228501" progId="Equation.DSMT4">
                  <p:embed/>
                </p:oleObj>
              </mc:Choice>
              <mc:Fallback>
                <p:oleObj name="Equation" r:id="rId3" imgW="165028" imgH="228501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5C3DB492-2DC4-4B60-809A-2FD7C5E450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602" y="2419624"/>
                        <a:ext cx="266700" cy="3692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F5E0A758-B4CE-4A24-B15E-EF25BCE5BF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676604"/>
              </p:ext>
            </p:extLst>
          </p:nvPr>
        </p:nvGraphicFramePr>
        <p:xfrm>
          <a:off x="4566002" y="2431970"/>
          <a:ext cx="250190" cy="344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139639" imgH="203112" progId="Equation.DSMT4">
                  <p:embed/>
                </p:oleObj>
              </mc:Choice>
              <mc:Fallback>
                <p:oleObj name="Equation" r:id="rId5" imgW="139639" imgH="203112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F5E0A758-B4CE-4A24-B15E-EF25BCE5BF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6002" y="2431970"/>
                        <a:ext cx="250190" cy="3445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4BBC00BD-572F-4E31-BA52-C2195C882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416314"/>
              </p:ext>
            </p:extLst>
          </p:nvPr>
        </p:nvGraphicFramePr>
        <p:xfrm>
          <a:off x="5414362" y="2483612"/>
          <a:ext cx="85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850531" imgH="241195" progId="Equation.DSMT4">
                  <p:embed/>
                </p:oleObj>
              </mc:Choice>
              <mc:Fallback>
                <p:oleObj name="Equation" r:id="rId7" imgW="850531" imgH="241195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4BBC00BD-572F-4E31-BA52-C2195C882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362" y="2483612"/>
                        <a:ext cx="850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F48FD52-2764-430B-9BB2-707AE042C1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398474"/>
              </p:ext>
            </p:extLst>
          </p:nvPr>
        </p:nvGraphicFramePr>
        <p:xfrm>
          <a:off x="606396" y="6078075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9" imgW="266469" imgH="241091" progId="Equation.DSMT4">
                  <p:embed/>
                </p:oleObj>
              </mc:Choice>
              <mc:Fallback>
                <p:oleObj name="Equation" r:id="rId9" imgW="266469" imgH="241091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4F48FD52-2764-430B-9BB2-707AE042C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96" y="6078075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418B86-AA4C-4119-958D-3825342C7A72}"/>
              </a:ext>
            </a:extLst>
          </p:cNvPr>
          <p:cNvSpPr/>
          <p:nvPr/>
        </p:nvSpPr>
        <p:spPr>
          <a:xfrm>
            <a:off x="6546966" y="2124635"/>
            <a:ext cx="5478458" cy="717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формуле рассчитаем коэффициент рангов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Спирмена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6C46383-7119-4A8A-A650-E3FBA2294A50}"/>
              </a:ext>
            </a:extLst>
          </p:cNvPr>
          <p:cNvSpPr/>
          <p:nvPr/>
        </p:nvSpPr>
        <p:spPr>
          <a:xfrm>
            <a:off x="218149" y="1724081"/>
            <a:ext cx="5730095" cy="364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2 – Расчетная таблица.</a:t>
            </a:r>
            <a:endParaRPr lang="ru-RU" sz="160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0AF7529E-7590-4541-B778-D050C746B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371106"/>
              </p:ext>
            </p:extLst>
          </p:nvPr>
        </p:nvGraphicFramePr>
        <p:xfrm>
          <a:off x="6879265" y="2934586"/>
          <a:ext cx="4738736" cy="786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1" imgW="3365500" imgH="558800" progId="Equation.DSMT4">
                  <p:embed/>
                </p:oleObj>
              </mc:Choice>
              <mc:Fallback>
                <p:oleObj name="Equation" r:id="rId11" imgW="3365500" imgH="558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9265" y="2934586"/>
                        <a:ext cx="4738736" cy="7868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BBE2EA5-E3B2-4FBA-93DF-BB5FA04DAD12}"/>
              </a:ext>
            </a:extLst>
          </p:cNvPr>
          <p:cNvSpPr/>
          <p:nvPr/>
        </p:nvSpPr>
        <p:spPr>
          <a:xfrm>
            <a:off x="6546966" y="4015413"/>
            <a:ext cx="55209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Ряд является нестационарным, с ярко выраженной основной тенденцией. Соответственно, индекс сезонности необходимо определять вторым способом, для чего определим сначала теоретические значения 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с помощью аналитического выравнивания по уравнению тренда.</a:t>
            </a:r>
          </a:p>
        </p:txBody>
      </p:sp>
    </p:spTree>
    <p:extLst>
      <p:ext uri="{BB962C8B-B14F-4D97-AF65-F5344CB8AC3E}">
        <p14:creationId xmlns:p14="http://schemas.microsoft.com/office/powerpoint/2010/main" val="283626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4BED88C-237C-4BB4-9DE6-8990FD5125E7}"/>
              </a:ext>
            </a:extLst>
          </p:cNvPr>
          <p:cNvSpPr/>
          <p:nvPr/>
        </p:nvSpPr>
        <p:spPr>
          <a:xfrm>
            <a:off x="4221350" y="171311"/>
            <a:ext cx="3744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Линейная модель тренда . 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9FD743E-4E70-41C3-8FA8-8EE17AA42EC5}"/>
              </a:ext>
            </a:extLst>
          </p:cNvPr>
          <p:cNvSpPr/>
          <p:nvPr/>
        </p:nvSpPr>
        <p:spPr>
          <a:xfrm>
            <a:off x="406807" y="1108363"/>
            <a:ext cx="10962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первом этапе необходимо определить параметры уравнения линейного тренда, для чего составим и решим следующую систему нормальных уравнений: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C358EC8-92BE-4CBD-ACD2-9F83EA4D2AD4}"/>
              </a:ext>
            </a:extLst>
          </p:cNvPr>
          <p:cNvSpPr/>
          <p:nvPr/>
        </p:nvSpPr>
        <p:spPr>
          <a:xfrm>
            <a:off x="406807" y="646698"/>
            <a:ext cx="2791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вид модели: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74C69BF7-CBE2-40F5-B77B-F2A885095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192175"/>
              </p:ext>
            </p:extLst>
          </p:nvPr>
        </p:nvGraphicFramePr>
        <p:xfrm>
          <a:off x="3198725" y="699961"/>
          <a:ext cx="1577970" cy="385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1143000" imgH="279400" progId="Equation.DSMT4">
                  <p:embed/>
                </p:oleObj>
              </mc:Choice>
              <mc:Fallback>
                <p:oleObj name="Equation" r:id="rId3" imgW="1143000" imgH="2794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725" y="699961"/>
                        <a:ext cx="1577970" cy="3857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52D7C65-B07D-486F-B19E-E94C4EE66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84217"/>
              </p:ext>
            </p:extLst>
          </p:nvPr>
        </p:nvGraphicFramePr>
        <p:xfrm>
          <a:off x="4525630" y="2008558"/>
          <a:ext cx="3316106" cy="100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2336800" imgH="711200" progId="Equation.DSMT4">
                  <p:embed/>
                </p:oleObj>
              </mc:Choice>
              <mc:Fallback>
                <p:oleObj name="Equation" r:id="rId5" imgW="2336800" imgH="71120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30" y="2008558"/>
                        <a:ext cx="3316106" cy="1009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63B5267-6305-4E8A-A2B3-2E1CABAA7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960569"/>
              </p:ext>
            </p:extLst>
          </p:nvPr>
        </p:nvGraphicFramePr>
        <p:xfrm>
          <a:off x="2659443" y="3280225"/>
          <a:ext cx="6868492" cy="34064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940149">
                  <a:extLst>
                    <a:ext uri="{9D8B030D-6E8A-4147-A177-3AD203B41FA5}">
                      <a16:colId xmlns:a16="http://schemas.microsoft.com/office/drawing/2014/main" val="3888015658"/>
                    </a:ext>
                  </a:extLst>
                </a:gridCol>
                <a:gridCol w="1106101">
                  <a:extLst>
                    <a:ext uri="{9D8B030D-6E8A-4147-A177-3AD203B41FA5}">
                      <a16:colId xmlns:a16="http://schemas.microsoft.com/office/drawing/2014/main" val="3743799874"/>
                    </a:ext>
                  </a:extLst>
                </a:gridCol>
                <a:gridCol w="1063872">
                  <a:extLst>
                    <a:ext uri="{9D8B030D-6E8A-4147-A177-3AD203B41FA5}">
                      <a16:colId xmlns:a16="http://schemas.microsoft.com/office/drawing/2014/main" val="3524590170"/>
                    </a:ext>
                  </a:extLst>
                </a:gridCol>
                <a:gridCol w="1226860">
                  <a:extLst>
                    <a:ext uri="{9D8B030D-6E8A-4147-A177-3AD203B41FA5}">
                      <a16:colId xmlns:a16="http://schemas.microsoft.com/office/drawing/2014/main" val="2704940342"/>
                    </a:ext>
                  </a:extLst>
                </a:gridCol>
                <a:gridCol w="1126844">
                  <a:extLst>
                    <a:ext uri="{9D8B030D-6E8A-4147-A177-3AD203B41FA5}">
                      <a16:colId xmlns:a16="http://schemas.microsoft.com/office/drawing/2014/main" val="1134611953"/>
                    </a:ext>
                  </a:extLst>
                </a:gridCol>
                <a:gridCol w="1404666">
                  <a:extLst>
                    <a:ext uri="{9D8B030D-6E8A-4147-A177-3AD203B41FA5}">
                      <a16:colId xmlns:a16="http://schemas.microsoft.com/office/drawing/2014/main" val="2462119183"/>
                    </a:ext>
                  </a:extLst>
                </a:gridCol>
              </a:tblGrid>
              <a:tr h="135255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16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4963984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2142,205128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835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3276100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3620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2303,516317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783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7733961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8343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2464,827506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0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8259876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11496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2626,138695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4279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7252249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13465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2787,449883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317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8988004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17988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2948,761072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31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9302500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21350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3110,072261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279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10857025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26360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3271,38345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259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11075584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29952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3432,694639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66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13235044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36380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3594,005828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268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13808656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40876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3755,317016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679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15539364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47304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3916,628205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81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36353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114292347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259362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36353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102938"/>
                  </a:ext>
                </a:extLst>
              </a:tr>
            </a:tbl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232A1660-B48F-42BF-B6E9-B980C6F56D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915154"/>
              </p:ext>
            </p:extLst>
          </p:nvPr>
        </p:nvGraphicFramePr>
        <p:xfrm>
          <a:off x="3109825" y="3259634"/>
          <a:ext cx="139700" cy="239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88746" imgH="152136" progId="Equation.DSMT4">
                  <p:embed/>
                </p:oleObj>
              </mc:Choice>
              <mc:Fallback>
                <p:oleObj name="Equation" r:id="rId7" imgW="88746" imgH="152136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825" y="3259634"/>
                        <a:ext cx="139700" cy="2394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E9318D8E-B720-4D7B-82F5-30554D8AEC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054544"/>
              </p:ext>
            </p:extLst>
          </p:nvPr>
        </p:nvGraphicFramePr>
        <p:xfrm>
          <a:off x="4094349" y="3302162"/>
          <a:ext cx="179065" cy="214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126835" imgH="152202" progId="Equation.DSMT4">
                  <p:embed/>
                </p:oleObj>
              </mc:Choice>
              <mc:Fallback>
                <p:oleObj name="Equation" r:id="rId9" imgW="126835" imgH="152202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49" y="3302162"/>
                        <a:ext cx="179065" cy="2148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D9CD5F23-7287-4A14-A01E-656F6EA532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76265"/>
              </p:ext>
            </p:extLst>
          </p:nvPr>
        </p:nvGraphicFramePr>
        <p:xfrm>
          <a:off x="5197314" y="3265773"/>
          <a:ext cx="179065" cy="244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314" y="3265773"/>
                        <a:ext cx="179065" cy="244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BB316BC0-5B2E-48CF-A25E-12C8475C7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85148"/>
              </p:ext>
            </p:extLst>
          </p:nvPr>
        </p:nvGraphicFramePr>
        <p:xfrm>
          <a:off x="6285660" y="3256843"/>
          <a:ext cx="229216" cy="278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177569" imgH="215619" progId="Equation.DSMT4">
                  <p:embed/>
                </p:oleObj>
              </mc:Choice>
              <mc:Fallback>
                <p:oleObj name="Equation" r:id="rId13" imgW="177569" imgH="215619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660" y="3256843"/>
                        <a:ext cx="229216" cy="2783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AB32CB80-98CB-499E-BE27-E98DE6414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568886"/>
              </p:ext>
            </p:extLst>
          </p:nvPr>
        </p:nvGraphicFramePr>
        <p:xfrm>
          <a:off x="7493822" y="3280965"/>
          <a:ext cx="197220" cy="23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5" imgW="152202" imgH="177569" progId="Equation.DSMT4">
                  <p:embed/>
                </p:oleObj>
              </mc:Choice>
              <mc:Fallback>
                <p:oleObj name="Equation" r:id="rId15" imgW="152202" imgH="177569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822" y="3280965"/>
                        <a:ext cx="197220" cy="2300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>
            <a:extLst>
              <a:ext uri="{FF2B5EF4-FFF2-40B4-BE49-F238E27FC236}">
                <a16:creationId xmlns:a16="http://schemas.microsoft.com/office/drawing/2014/main" id="{DB66E57E-9677-4BF2-A2D3-FF248BF526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33531"/>
              </p:ext>
            </p:extLst>
          </p:nvPr>
        </p:nvGraphicFramePr>
        <p:xfrm>
          <a:off x="8759098" y="3210474"/>
          <a:ext cx="237446" cy="316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7" imgW="152268" imgH="203024" progId="Equation.DSMT4">
                  <p:embed/>
                </p:oleObj>
              </mc:Choice>
              <mc:Fallback>
                <p:oleObj name="Equation" r:id="rId17" imgW="152268" imgH="203024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9098" y="3210474"/>
                        <a:ext cx="237446" cy="3165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016FC32-B2A7-4E18-89FC-994401FA3D85}"/>
              </a:ext>
            </a:extLst>
          </p:cNvPr>
          <p:cNvSpPr/>
          <p:nvPr/>
        </p:nvSpPr>
        <p:spPr>
          <a:xfrm>
            <a:off x="88900" y="5251040"/>
            <a:ext cx="2434121" cy="1435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7.2 – Данные для оценки параметров 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линейного уравнения тренда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10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319677" y="198280"/>
            <a:ext cx="75526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>
              <a:spcAft>
                <a:spcPts val="0"/>
              </a:spcAf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Решим данную систему методом вычитания уравнений: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AAEF879-9B1B-4E98-B819-A62D1476A0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903259"/>
              </p:ext>
            </p:extLst>
          </p:nvPr>
        </p:nvGraphicFramePr>
        <p:xfrm>
          <a:off x="3987800" y="901699"/>
          <a:ext cx="4216400" cy="439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413000" imgH="2514600" progId="Equation.DSMT4">
                  <p:embed/>
                </p:oleObj>
              </mc:Choice>
              <mc:Fallback>
                <p:oleObj name="Equation" r:id="rId3" imgW="2413000" imgH="2514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901699"/>
                        <a:ext cx="4216400" cy="4393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>
            <a:extLst>
              <a:ext uri="{FF2B5EF4-FFF2-40B4-BE49-F238E27FC236}">
                <a16:creationId xmlns:a16="http://schemas.microsoft.com/office/drawing/2014/main" id="{3A94A559-6156-450F-9804-7BB8E4777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089" y="5494636"/>
            <a:ext cx="29958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>
              <a:spcAft>
                <a:spcPts val="0"/>
              </a:spcAf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Получим уравнение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42B1FA79-DAC7-4280-A4CF-51B7622F3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30682"/>
              </p:ext>
            </p:extLst>
          </p:nvPr>
        </p:nvGraphicFramePr>
        <p:xfrm>
          <a:off x="4249339" y="6100310"/>
          <a:ext cx="3693320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2235200" imgH="279400" progId="Equation.DSMT4">
                  <p:embed/>
                </p:oleObj>
              </mc:Choice>
              <mc:Fallback>
                <p:oleObj name="Equation" r:id="rId5" imgW="22352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339" y="6100310"/>
                        <a:ext cx="3693320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8823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E708C5F-21ED-4D58-969E-6714E849728B}"/>
              </a:ext>
            </a:extLst>
          </p:cNvPr>
          <p:cNvSpPr/>
          <p:nvPr/>
        </p:nvSpPr>
        <p:spPr>
          <a:xfrm>
            <a:off x="1995629" y="642898"/>
            <a:ext cx="820074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Затем рассчитаем значение линейного коэффициента корреляции: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BDA14DC6-6ACE-4148-AD90-21072742A4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683852"/>
              </p:ext>
            </p:extLst>
          </p:nvPr>
        </p:nvGraphicFramePr>
        <p:xfrm>
          <a:off x="1400946" y="1844357"/>
          <a:ext cx="9390107" cy="2424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5016500" imgH="1295400" progId="Equation.DSMT4">
                  <p:embed/>
                </p:oleObj>
              </mc:Choice>
              <mc:Fallback>
                <p:oleObj name="Equation" r:id="rId3" imgW="5016500" imgH="1295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946" y="1844357"/>
                        <a:ext cx="9390107" cy="2424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92D280B-B81B-4AC5-9FCB-43CC4F60258A}"/>
              </a:ext>
            </a:extLst>
          </p:cNvPr>
          <p:cNvSpPr/>
          <p:nvPr/>
        </p:nvSpPr>
        <p:spPr>
          <a:xfrm>
            <a:off x="292584" y="5039717"/>
            <a:ext cx="1160683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полученным значением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связь между факторами по модели в соответствии со шкалой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Чеддока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можно охарактеризовать, как  весьма высокую. 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15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811BF94-1A38-4207-AE24-1401DAA6FD3E}"/>
              </a:ext>
            </a:extLst>
          </p:cNvPr>
          <p:cNvSpPr/>
          <p:nvPr/>
        </p:nvSpPr>
        <p:spPr>
          <a:xfrm>
            <a:off x="4221350" y="171311"/>
            <a:ext cx="3744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Степенная модель тренда.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66FED04-D220-4634-8AEA-CF0BDDFE86FE}"/>
              </a:ext>
            </a:extLst>
          </p:cNvPr>
          <p:cNvSpPr/>
          <p:nvPr/>
        </p:nvSpPr>
        <p:spPr>
          <a:xfrm>
            <a:off x="406807" y="646698"/>
            <a:ext cx="2791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вид модели: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E89AE40-518F-4B6C-BD8D-8A5CC92B10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53983"/>
              </p:ext>
            </p:extLst>
          </p:nvPr>
        </p:nvGraphicFramePr>
        <p:xfrm>
          <a:off x="3198725" y="654933"/>
          <a:ext cx="1327287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4" imgW="875920" imgH="304668" progId="Equation.DSMT4">
                  <p:embed/>
                </p:oleObj>
              </mc:Choice>
              <mc:Fallback>
                <p:oleObj name="Equation" r:id="rId4" imgW="875920" imgH="304668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725" y="654933"/>
                        <a:ext cx="1327287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C4A98342-7BF8-44C2-93C8-6ABCF585A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237640"/>
              </p:ext>
            </p:extLst>
          </p:nvPr>
        </p:nvGraphicFramePr>
        <p:xfrm>
          <a:off x="1028234" y="1793125"/>
          <a:ext cx="10130909" cy="48935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995965">
                  <a:extLst>
                    <a:ext uri="{9D8B030D-6E8A-4147-A177-3AD203B41FA5}">
                      <a16:colId xmlns:a16="http://schemas.microsoft.com/office/drawing/2014/main" val="2533718170"/>
                    </a:ext>
                  </a:extLst>
                </a:gridCol>
                <a:gridCol w="1183593">
                  <a:extLst>
                    <a:ext uri="{9D8B030D-6E8A-4147-A177-3AD203B41FA5}">
                      <a16:colId xmlns:a16="http://schemas.microsoft.com/office/drawing/2014/main" val="3759824737"/>
                    </a:ext>
                  </a:extLst>
                </a:gridCol>
                <a:gridCol w="1269773">
                  <a:extLst>
                    <a:ext uri="{9D8B030D-6E8A-4147-A177-3AD203B41FA5}">
                      <a16:colId xmlns:a16="http://schemas.microsoft.com/office/drawing/2014/main" val="3275483115"/>
                    </a:ext>
                  </a:extLst>
                </a:gridCol>
                <a:gridCol w="1269773">
                  <a:extLst>
                    <a:ext uri="{9D8B030D-6E8A-4147-A177-3AD203B41FA5}">
                      <a16:colId xmlns:a16="http://schemas.microsoft.com/office/drawing/2014/main" val="2443199015"/>
                    </a:ext>
                  </a:extLst>
                </a:gridCol>
                <a:gridCol w="1275227">
                  <a:extLst>
                    <a:ext uri="{9D8B030D-6E8A-4147-A177-3AD203B41FA5}">
                      <a16:colId xmlns:a16="http://schemas.microsoft.com/office/drawing/2014/main" val="3172318639"/>
                    </a:ext>
                  </a:extLst>
                </a:gridCol>
                <a:gridCol w="1280681">
                  <a:extLst>
                    <a:ext uri="{9D8B030D-6E8A-4147-A177-3AD203B41FA5}">
                      <a16:colId xmlns:a16="http://schemas.microsoft.com/office/drawing/2014/main" val="3761789522"/>
                    </a:ext>
                  </a:extLst>
                </a:gridCol>
                <a:gridCol w="1280681">
                  <a:extLst>
                    <a:ext uri="{9D8B030D-6E8A-4147-A177-3AD203B41FA5}">
                      <a16:colId xmlns:a16="http://schemas.microsoft.com/office/drawing/2014/main" val="3369050000"/>
                    </a:ext>
                  </a:extLst>
                </a:gridCol>
                <a:gridCol w="1575216">
                  <a:extLst>
                    <a:ext uri="{9D8B030D-6E8A-4147-A177-3AD203B41FA5}">
                      <a16:colId xmlns:a16="http://schemas.microsoft.com/office/drawing/2014/main" val="4236662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lg y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lg t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lg t lg y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724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3,347915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97617,76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642268,674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69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3,257679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0,30103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0,980659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0,090619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238006,9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1486977,01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57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3,444201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0,477121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1,643301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0,227645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50649,74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61710,8403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344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3,458487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0,60206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2,082217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0,362476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13816,95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24154,3403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994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3,430236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0,69897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2,397632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0,488559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52785,92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113176,174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780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3,476832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0,778151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2,705501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0,605519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4630,444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987,006944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5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3,4843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0,845098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2,944575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0,714191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20354,55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423,673611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980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3,517855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0,90309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3,17694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0,815572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133,9447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70534,5069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246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3,522183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0,954243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3,361017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0,910579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6791,801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89152,0069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37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3,560863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3,560863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17408,26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370373,674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265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3,570076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1,041393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3,717851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1,084499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14667,17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471396,674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674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3,595717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1,079181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3,88043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1,164632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69720,66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832808,34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361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36353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41,66634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8,680337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30,45099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7,46429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586584,1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4163962,92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850729"/>
                  </a:ext>
                </a:extLst>
              </a:tr>
            </a:tbl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DCF00BB8-DCD3-48F4-B6B6-589E768699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957601"/>
              </p:ext>
            </p:extLst>
          </p:nvPr>
        </p:nvGraphicFramePr>
        <p:xfrm>
          <a:off x="1488484" y="1771047"/>
          <a:ext cx="167952" cy="341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88746" imgH="152136" progId="Equation.DSMT4">
                  <p:embed/>
                </p:oleObj>
              </mc:Choice>
              <mc:Fallback>
                <p:oleObj name="Equation" r:id="rId6" imgW="88746" imgH="1521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484" y="1771047"/>
                        <a:ext cx="167952" cy="3418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C6B504DF-03EE-4EA5-83DE-4DB04B8879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119842"/>
              </p:ext>
            </p:extLst>
          </p:nvPr>
        </p:nvGraphicFramePr>
        <p:xfrm>
          <a:off x="2488030" y="1815201"/>
          <a:ext cx="248081" cy="297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8" imgW="126835" imgH="152202" progId="Equation.DSMT4">
                  <p:embed/>
                </p:oleObj>
              </mc:Choice>
              <mc:Fallback>
                <p:oleObj name="Equation" r:id="rId8" imgW="126835" imgH="15220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030" y="1815201"/>
                        <a:ext cx="248081" cy="2976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884863AF-E03C-4609-9B35-AD4983B33D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271480"/>
              </p:ext>
            </p:extLst>
          </p:nvPr>
        </p:nvGraphicFramePr>
        <p:xfrm>
          <a:off x="7483429" y="1805466"/>
          <a:ext cx="482600" cy="293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0" imgW="355292" imgH="215713" progId="Equation.DSMT4">
                  <p:embed/>
                </p:oleObj>
              </mc:Choice>
              <mc:Fallback>
                <p:oleObj name="Equation" r:id="rId10" imgW="355292" imgH="2157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3429" y="1805466"/>
                        <a:ext cx="482600" cy="2930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208115ED-729F-41E0-A676-1EBD3A3246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568980"/>
              </p:ext>
            </p:extLst>
          </p:nvPr>
        </p:nvGraphicFramePr>
        <p:xfrm>
          <a:off x="8611851" y="1805466"/>
          <a:ext cx="658438" cy="273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2" imgW="520474" imgH="215806" progId="Equation.DSMT4">
                  <p:embed/>
                </p:oleObj>
              </mc:Choice>
              <mc:Fallback>
                <p:oleObj name="Equation" r:id="rId12" imgW="520474" imgH="2158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1851" y="1805466"/>
                        <a:ext cx="658438" cy="2730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8B8AC5BD-A320-4E84-B5BF-E26839556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688114"/>
              </p:ext>
            </p:extLst>
          </p:nvPr>
        </p:nvGraphicFramePr>
        <p:xfrm>
          <a:off x="10036076" y="1762321"/>
          <a:ext cx="667440" cy="316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4" imgW="482391" imgH="228501" progId="Equation.DSMT4">
                  <p:embed/>
                </p:oleObj>
              </mc:Choice>
              <mc:Fallback>
                <p:oleObj name="Equation" r:id="rId14" imgW="482391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6076" y="1762321"/>
                        <a:ext cx="667440" cy="3161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F9F4485-C7D0-4DA5-B614-22CD84C701AC}"/>
              </a:ext>
            </a:extLst>
          </p:cNvPr>
          <p:cNvSpPr/>
          <p:nvPr/>
        </p:nvSpPr>
        <p:spPr>
          <a:xfrm>
            <a:off x="905390" y="1317738"/>
            <a:ext cx="10130909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7.3 – Данные для оценки параметров  степенного уравнения тренда</a:t>
            </a:r>
          </a:p>
        </p:txBody>
      </p:sp>
    </p:spTree>
    <p:extLst>
      <p:ext uri="{BB962C8B-B14F-4D97-AF65-F5344CB8AC3E}">
        <p14:creationId xmlns:p14="http://schemas.microsoft.com/office/powerpoint/2010/main" val="200498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9514EED-C325-4485-8F1D-7471AC330EAF}"/>
              </a:ext>
            </a:extLst>
          </p:cNvPr>
          <p:cNvSpPr/>
          <p:nvPr/>
        </p:nvSpPr>
        <p:spPr>
          <a:xfrm>
            <a:off x="257458" y="285333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Произведем линеаризацию исходного вида модельного уравнения: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3279128-6C2F-460D-9B4E-D2F8BA934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364173"/>
              </p:ext>
            </p:extLst>
          </p:nvPr>
        </p:nvGraphicFramePr>
        <p:xfrm>
          <a:off x="4560093" y="1061729"/>
          <a:ext cx="30718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1638300" imgH="609600" progId="Equation.DSMT4">
                  <p:embed/>
                </p:oleObj>
              </mc:Choice>
              <mc:Fallback>
                <p:oleObj name="Equation" r:id="rId3" imgW="1638300" imgH="60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0093" y="1061729"/>
                        <a:ext cx="3071813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85F94B38-6A14-4A5D-99E4-6B27D76B1D3E}"/>
              </a:ext>
            </a:extLst>
          </p:cNvPr>
          <p:cNvGrpSpPr/>
          <p:nvPr/>
        </p:nvGrpSpPr>
        <p:grpSpPr>
          <a:xfrm>
            <a:off x="3318159" y="2550238"/>
            <a:ext cx="5745614" cy="430888"/>
            <a:chOff x="3318159" y="2265996"/>
            <a:chExt cx="5745614" cy="430888"/>
          </a:xfrm>
        </p:grpSpPr>
        <p:graphicFrame>
          <p:nvGraphicFramePr>
            <p:cNvPr id="6" name="Объект 5">
              <a:extLst>
                <a:ext uri="{FF2B5EF4-FFF2-40B4-BE49-F238E27FC236}">
                  <a16:creationId xmlns:a16="http://schemas.microsoft.com/office/drawing/2014/main" id="{0C16ED70-F1CB-4038-B23D-A293BBA62CC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6185238"/>
                </p:ext>
              </p:extLst>
            </p:nvPr>
          </p:nvGraphicFramePr>
          <p:xfrm>
            <a:off x="4352865" y="2265997"/>
            <a:ext cx="3486268" cy="43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9" name="Equation" r:id="rId5" imgW="2260600" imgH="279400" progId="Equation.DSMT4">
                    <p:embed/>
                  </p:oleObj>
                </mc:Choice>
                <mc:Fallback>
                  <p:oleObj name="Equation" r:id="rId5" imgW="2260600" imgH="2794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2865" y="2265997"/>
                          <a:ext cx="3486268" cy="430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C17F45A-6C87-4E1B-9232-F57E5827371B}"/>
                </a:ext>
              </a:extLst>
            </p:cNvPr>
            <p:cNvSpPr/>
            <p:nvPr/>
          </p:nvSpPr>
          <p:spPr>
            <a:xfrm>
              <a:off x="3318159" y="2265997"/>
              <a:ext cx="936341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Пусть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CE594C8C-86A7-4B71-A974-9FBC161F3EDC}"/>
                </a:ext>
              </a:extLst>
            </p:cNvPr>
            <p:cNvSpPr/>
            <p:nvPr/>
          </p:nvSpPr>
          <p:spPr>
            <a:xfrm>
              <a:off x="7631906" y="2265996"/>
              <a:ext cx="1431867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,  тогда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89D1CC67-59C3-4E60-BABD-51F42F6C9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225801"/>
              </p:ext>
            </p:extLst>
          </p:nvPr>
        </p:nvGraphicFramePr>
        <p:xfrm>
          <a:off x="4885198" y="3326635"/>
          <a:ext cx="1938992" cy="43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7" imgW="1257300" imgH="279400" progId="Equation.DSMT4">
                  <p:embed/>
                </p:oleObj>
              </mc:Choice>
              <mc:Fallback>
                <p:oleObj name="Equation" r:id="rId7" imgW="12573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5198" y="3326635"/>
                        <a:ext cx="1938992" cy="430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2A511E54-DA8F-4941-801B-F72A6CDB1A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956532"/>
              </p:ext>
            </p:extLst>
          </p:nvPr>
        </p:nvGraphicFramePr>
        <p:xfrm>
          <a:off x="3826005" y="3876875"/>
          <a:ext cx="4539988" cy="241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9" imgW="2578100" imgH="1371600" progId="Equation.DSMT4">
                  <p:embed/>
                </p:oleObj>
              </mc:Choice>
              <mc:Fallback>
                <p:oleObj name="Equation" r:id="rId9" imgW="2578100" imgH="1371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005" y="3876875"/>
                        <a:ext cx="4539988" cy="2415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1032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87D1016-5B85-4604-B2AF-932E286EB5EE}"/>
              </a:ext>
            </a:extLst>
          </p:cNvPr>
          <p:cNvSpPr/>
          <p:nvPr/>
        </p:nvSpPr>
        <p:spPr>
          <a:xfrm>
            <a:off x="498763" y="323433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Решим данную систему нормальных уравнений методом вычитания: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650611E-172D-4842-8B09-221F7B90C4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70214"/>
              </p:ext>
            </p:extLst>
          </p:nvPr>
        </p:nvGraphicFramePr>
        <p:xfrm>
          <a:off x="3805237" y="993880"/>
          <a:ext cx="45815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2971800" imgH="609600" progId="Equation.DSMT4">
                  <p:embed/>
                </p:oleObj>
              </mc:Choice>
              <mc:Fallback>
                <p:oleObj name="Equation" r:id="rId3" imgW="2971800" imgH="60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237" y="993880"/>
                        <a:ext cx="4581525" cy="93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AA52C2A-FE3B-48F1-85BB-A9C8D0A6D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049633"/>
              </p:ext>
            </p:extLst>
          </p:nvPr>
        </p:nvGraphicFramePr>
        <p:xfrm>
          <a:off x="4679949" y="2173240"/>
          <a:ext cx="2832100" cy="2917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2095500" imgH="2159000" progId="Equation.DSMT4">
                  <p:embed/>
                </p:oleObj>
              </mc:Choice>
              <mc:Fallback>
                <p:oleObj name="Equation" r:id="rId5" imgW="2095500" imgH="2159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49" y="2173240"/>
                        <a:ext cx="2832100" cy="29179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8879AB8-1019-45B4-B465-716F61236FC3}"/>
              </a:ext>
            </a:extLst>
          </p:cNvPr>
          <p:cNvSpPr/>
          <p:nvPr/>
        </p:nvSpPr>
        <p:spPr>
          <a:xfrm>
            <a:off x="498762" y="5330721"/>
            <a:ext cx="55972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</a:rPr>
              <a:t>Таким образом, получим уравнение: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93844AFF-138B-4385-899C-890416660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430428"/>
              </p:ext>
            </p:extLst>
          </p:nvPr>
        </p:nvGraphicFramePr>
        <p:xfrm>
          <a:off x="4729161" y="6001167"/>
          <a:ext cx="2733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7" imgW="1562100" imgH="304800" progId="Equation.DSMT4">
                  <p:embed/>
                </p:oleObj>
              </mc:Choice>
              <mc:Fallback>
                <p:oleObj name="Equation" r:id="rId7" imgW="1562100" imgH="304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1" y="6001167"/>
                        <a:ext cx="2733675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2247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820</Words>
  <Application>Microsoft Office PowerPoint</Application>
  <PresentationFormat>Широкоэкранный</PresentationFormat>
  <Paragraphs>386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Equation</vt:lpstr>
      <vt:lpstr>МЕТОДОЛОГИЯ ПОСТРОЕНИЯ МОДЕЛЕЙ ВРЕМЕННЫХ РЯДОВ.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параметров нелинейной регрессии.</dc:title>
  <dc:creator>Алексей</dc:creator>
  <cp:lastModifiedBy>Admin</cp:lastModifiedBy>
  <cp:revision>35</cp:revision>
  <dcterms:created xsi:type="dcterms:W3CDTF">2020-04-19T12:47:25Z</dcterms:created>
  <dcterms:modified xsi:type="dcterms:W3CDTF">2022-06-02T06:55:39Z</dcterms:modified>
</cp:coreProperties>
</file>